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0" r:id="rId3"/>
    <p:sldId id="257" r:id="rId4"/>
    <p:sldId id="267" r:id="rId5"/>
    <p:sldId id="270" r:id="rId6"/>
    <p:sldId id="272" r:id="rId7"/>
    <p:sldId id="273" r:id="rId8"/>
    <p:sldId id="262" r:id="rId9"/>
    <p:sldId id="259" r:id="rId10"/>
    <p:sldId id="274" r:id="rId11"/>
    <p:sldId id="264" r:id="rId12"/>
    <p:sldId id="261" r:id="rId13"/>
    <p:sldId id="265" r:id="rId14"/>
    <p:sldId id="269" r:id="rId15"/>
    <p:sldId id="271" r:id="rId16"/>
    <p:sldId id="263" r:id="rId17"/>
    <p:sldId id="258"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4" d="100"/>
          <a:sy n="114" d="100"/>
        </p:scale>
        <p:origin x="13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5D713-27BB-4CD7-A837-E3AE46AB5C81}" type="datetimeFigureOut">
              <a:rPr lang="en-US" smtClean="0"/>
              <a:t>10/10/2017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10C2B-52CF-450A-B376-57519AE9C3E5}" type="slidenum">
              <a:rPr lang="en-US" smtClean="0"/>
              <a:t>‹#›</a:t>
            </a:fld>
            <a:endParaRPr lang="en-US"/>
          </a:p>
        </p:txBody>
      </p:sp>
    </p:spTree>
    <p:extLst>
      <p:ext uri="{BB962C8B-B14F-4D97-AF65-F5344CB8AC3E}">
        <p14:creationId xmlns:p14="http://schemas.microsoft.com/office/powerpoint/2010/main" val="264276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DB1ED01-FEB5-4B7D-814E-E928CC63AFA9}" type="datetime1">
              <a:rPr lang="en-US" smtClean="0"/>
              <a:t>10/10/2017</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2930E81-259F-46C5-A1DC-E399D05F46F2}"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0669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E43A00-98F8-4107-8FD9-CBAE4501D7D2}" type="datetime1">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30E81-259F-46C5-A1DC-E399D05F46F2}" type="slidenum">
              <a:rPr lang="en-US" smtClean="0"/>
              <a:t>‹#›</a:t>
            </a:fld>
            <a:endParaRPr lang="en-US"/>
          </a:p>
        </p:txBody>
      </p:sp>
    </p:spTree>
    <p:extLst>
      <p:ext uri="{BB962C8B-B14F-4D97-AF65-F5344CB8AC3E}">
        <p14:creationId xmlns:p14="http://schemas.microsoft.com/office/powerpoint/2010/main" val="219067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06332-1284-4068-A7B0-8DDD64220E90}" type="datetime1">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30E81-259F-46C5-A1DC-E399D05F46F2}" type="slidenum">
              <a:rPr lang="en-US" smtClean="0"/>
              <a:t>‹#›</a:t>
            </a:fld>
            <a:endParaRPr lang="en-US"/>
          </a:p>
        </p:txBody>
      </p:sp>
    </p:spTree>
    <p:extLst>
      <p:ext uri="{BB962C8B-B14F-4D97-AF65-F5344CB8AC3E}">
        <p14:creationId xmlns:p14="http://schemas.microsoft.com/office/powerpoint/2010/main" val="101182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2E9FE-1608-4E74-9E23-45DE592B50F4}" type="datetime1">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30E81-259F-46C5-A1DC-E399D05F46F2}" type="slidenum">
              <a:rPr lang="en-US" smtClean="0"/>
              <a:t>‹#›</a:t>
            </a:fld>
            <a:endParaRPr lang="en-US"/>
          </a:p>
        </p:txBody>
      </p:sp>
    </p:spTree>
    <p:extLst>
      <p:ext uri="{BB962C8B-B14F-4D97-AF65-F5344CB8AC3E}">
        <p14:creationId xmlns:p14="http://schemas.microsoft.com/office/powerpoint/2010/main" val="270721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6B281808-2BEC-4AA9-9A41-455429470AFF}" type="datetime1">
              <a:rPr lang="en-US" smtClean="0"/>
              <a:t>10/10/2017</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2930E81-259F-46C5-A1DC-E399D05F46F2}"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59095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26A8FC-A601-4533-8F46-E3A393993F3E}" type="datetime1">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30E81-259F-46C5-A1DC-E399D05F46F2}" type="slidenum">
              <a:rPr lang="en-US" smtClean="0"/>
              <a:t>‹#›</a:t>
            </a:fld>
            <a:endParaRPr lang="en-US"/>
          </a:p>
        </p:txBody>
      </p:sp>
    </p:spTree>
    <p:extLst>
      <p:ext uri="{BB962C8B-B14F-4D97-AF65-F5344CB8AC3E}">
        <p14:creationId xmlns:p14="http://schemas.microsoft.com/office/powerpoint/2010/main" val="337587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1BB52-D018-453C-B8EB-7610B596CF2F}" type="datetime1">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30E81-259F-46C5-A1DC-E399D05F46F2}" type="slidenum">
              <a:rPr lang="en-US" smtClean="0"/>
              <a:t>‹#›</a:t>
            </a:fld>
            <a:endParaRPr lang="en-US"/>
          </a:p>
        </p:txBody>
      </p:sp>
    </p:spTree>
    <p:extLst>
      <p:ext uri="{BB962C8B-B14F-4D97-AF65-F5344CB8AC3E}">
        <p14:creationId xmlns:p14="http://schemas.microsoft.com/office/powerpoint/2010/main" val="3130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D101F-AEF6-417E-A014-0F1EB6DE0BCF}" type="datetime1">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30E81-259F-46C5-A1DC-E399D05F46F2}" type="slidenum">
              <a:rPr lang="en-US" smtClean="0"/>
              <a:t>‹#›</a:t>
            </a:fld>
            <a:endParaRPr lang="en-US"/>
          </a:p>
        </p:txBody>
      </p:sp>
    </p:spTree>
    <p:extLst>
      <p:ext uri="{BB962C8B-B14F-4D97-AF65-F5344CB8AC3E}">
        <p14:creationId xmlns:p14="http://schemas.microsoft.com/office/powerpoint/2010/main" val="428377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38024-0459-47D9-B983-0CAAFBC29D18}" type="datetime1">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30E81-259F-46C5-A1DC-E399D05F46F2}" type="slidenum">
              <a:rPr lang="en-US" smtClean="0"/>
              <a:t>‹#›</a:t>
            </a:fld>
            <a:endParaRPr lang="en-US"/>
          </a:p>
        </p:txBody>
      </p:sp>
    </p:spTree>
    <p:extLst>
      <p:ext uri="{BB962C8B-B14F-4D97-AF65-F5344CB8AC3E}">
        <p14:creationId xmlns:p14="http://schemas.microsoft.com/office/powerpoint/2010/main" val="261658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7657D51-3D75-4B90-9BA4-F9EE86E0C138}" type="datetime1">
              <a:rPr lang="en-US" smtClean="0"/>
              <a:t>10/10/2017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2930E81-259F-46C5-A1DC-E399D05F46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36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8DD23DA-EEE4-4E26-9210-77A4EB2C53B9}" type="datetime1">
              <a:rPr lang="en-US" smtClean="0"/>
              <a:t>10/10/2017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2930E81-259F-46C5-A1DC-E399D05F46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098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D796CE04-6523-41AC-883E-77BD23DA5AFD}" type="datetime1">
              <a:rPr lang="en-US" smtClean="0"/>
              <a:t>10/10/2017</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2930E81-259F-46C5-A1DC-E399D05F46F2}"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3069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B0D83F-7E3C-4FE8-AB2D-889CE349FA4F}"/>
              </a:ext>
            </a:extLst>
          </p:cNvPr>
          <p:cNvSpPr txBox="1"/>
          <p:nvPr/>
        </p:nvSpPr>
        <p:spPr>
          <a:xfrm>
            <a:off x="1124346" y="1179665"/>
            <a:ext cx="7027310" cy="3970318"/>
          </a:xfrm>
          <a:prstGeom prst="rect">
            <a:avLst/>
          </a:prstGeom>
          <a:noFill/>
        </p:spPr>
        <p:txBody>
          <a:bodyPr wrap="square" rtlCol="0">
            <a:spAutoFit/>
          </a:bodyPr>
          <a:lstStyle/>
          <a:p>
            <a:r>
              <a:rPr lang="en-GB" sz="4200" b="1" dirty="0"/>
              <a:t>An Artificial Intelligence Based Fisheries Research</a:t>
            </a:r>
            <a:r>
              <a:rPr lang="tr-TR" sz="4200" b="1" dirty="0"/>
              <a:t> </a:t>
            </a:r>
            <a:r>
              <a:rPr lang="en-US" sz="4200" b="1" dirty="0"/>
              <a:t>O</a:t>
            </a:r>
            <a:r>
              <a:rPr lang="en-GB" sz="4200" b="1" dirty="0"/>
              <a:t>n</a:t>
            </a:r>
            <a:br>
              <a:rPr lang="tr-TR" sz="4200" b="1" dirty="0"/>
            </a:br>
            <a:r>
              <a:rPr lang="en-GB" sz="4200" b="1" dirty="0"/>
              <a:t>The Evaluation Of</a:t>
            </a:r>
            <a:br>
              <a:rPr lang="tr-TR" sz="4200" b="1" dirty="0"/>
            </a:br>
            <a:r>
              <a:rPr lang="en-US" sz="4200" b="1" dirty="0"/>
              <a:t>G</a:t>
            </a:r>
            <a:r>
              <a:rPr lang="en-GB" sz="4200" b="1" dirty="0"/>
              <a:t>nathiid Parasitism</a:t>
            </a:r>
            <a:r>
              <a:rPr lang="tr-TR" sz="4200" b="1" dirty="0"/>
              <a:t> </a:t>
            </a:r>
            <a:r>
              <a:rPr lang="en-US" sz="4200" b="1" dirty="0"/>
              <a:t>I</a:t>
            </a:r>
            <a:r>
              <a:rPr lang="en-GB" sz="4200" b="1" dirty="0"/>
              <a:t>n Goldblotch Grouper of ISKENDERUN BAY</a:t>
            </a:r>
            <a:endParaRPr lang="en-US" sz="4200" dirty="0"/>
          </a:p>
        </p:txBody>
      </p:sp>
      <p:sp>
        <p:nvSpPr>
          <p:cNvPr id="7" name="Slide Number Placeholder 6">
            <a:extLst>
              <a:ext uri="{FF2B5EF4-FFF2-40B4-BE49-F238E27FC236}">
                <a16:creationId xmlns:a16="http://schemas.microsoft.com/office/drawing/2014/main" id="{13F3CD51-5C0D-45B8-B88D-95899AA442F2}"/>
              </a:ext>
            </a:extLst>
          </p:cNvPr>
          <p:cNvSpPr>
            <a:spLocks noGrp="1"/>
          </p:cNvSpPr>
          <p:nvPr>
            <p:ph type="sldNum" sz="quarter" idx="12"/>
          </p:nvPr>
        </p:nvSpPr>
        <p:spPr>
          <a:xfrm>
            <a:off x="7094525" y="6453386"/>
            <a:ext cx="1197219" cy="404614"/>
          </a:xfrm>
        </p:spPr>
        <p:txBody>
          <a:bodyPr/>
          <a:lstStyle/>
          <a:p>
            <a:fld id="{42930E81-259F-46C5-A1DC-E399D05F46F2}" type="slidenum">
              <a:rPr lang="en-US" smtClean="0"/>
              <a:t>1</a:t>
            </a:fld>
            <a:endParaRPr lang="en-US" dirty="0"/>
          </a:p>
        </p:txBody>
      </p:sp>
      <p:sp>
        <p:nvSpPr>
          <p:cNvPr id="8" name="TextBox 7">
            <a:extLst>
              <a:ext uri="{FF2B5EF4-FFF2-40B4-BE49-F238E27FC236}">
                <a16:creationId xmlns:a16="http://schemas.microsoft.com/office/drawing/2014/main" id="{0A907FD6-3328-4672-B51B-A68A7296011D}"/>
              </a:ext>
            </a:extLst>
          </p:cNvPr>
          <p:cNvSpPr txBox="1"/>
          <p:nvPr/>
        </p:nvSpPr>
        <p:spPr>
          <a:xfrm>
            <a:off x="1157902" y="5493907"/>
            <a:ext cx="6535232" cy="307777"/>
          </a:xfrm>
          <a:prstGeom prst="rect">
            <a:avLst/>
          </a:prstGeom>
          <a:noFill/>
        </p:spPr>
        <p:txBody>
          <a:bodyPr wrap="square" rtlCol="0">
            <a:spAutoFit/>
          </a:bodyPr>
          <a:lstStyle/>
          <a:p>
            <a:r>
              <a:rPr lang="tr-TR" sz="1400" dirty="0"/>
              <a:t>ORAL</a:t>
            </a:r>
            <a:r>
              <a:rPr lang="en-US" sz="1400" dirty="0"/>
              <a:t>, </a:t>
            </a:r>
            <a:r>
              <a:rPr lang="tr-TR" sz="1400" dirty="0"/>
              <a:t>M</a:t>
            </a:r>
            <a:r>
              <a:rPr lang="en-US" sz="1400" dirty="0"/>
              <a:t>.		</a:t>
            </a:r>
            <a:r>
              <a:rPr lang="tr-TR" sz="1400" dirty="0"/>
              <a:t>GENÇ</a:t>
            </a:r>
            <a:r>
              <a:rPr lang="en-US" sz="1400" dirty="0"/>
              <a:t>, </a:t>
            </a:r>
            <a:r>
              <a:rPr lang="tr-TR" sz="1400" dirty="0"/>
              <a:t>M.A</a:t>
            </a:r>
            <a:r>
              <a:rPr lang="en-US" sz="1400" dirty="0"/>
              <a:t>.		</a:t>
            </a:r>
            <a:r>
              <a:rPr lang="tr-TR" sz="1400" dirty="0"/>
              <a:t>ELMAS</a:t>
            </a:r>
            <a:r>
              <a:rPr lang="en-US" sz="1400" dirty="0"/>
              <a:t>, </a:t>
            </a:r>
            <a:r>
              <a:rPr lang="tr-TR" sz="1400" dirty="0"/>
              <a:t>A.A</a:t>
            </a:r>
            <a:r>
              <a:rPr lang="en-US" sz="1400" dirty="0"/>
              <a:t>.		</a:t>
            </a:r>
            <a:r>
              <a:rPr lang="tr-TR" sz="1400" dirty="0"/>
              <a:t>KAYA</a:t>
            </a:r>
            <a:r>
              <a:rPr lang="en-US" sz="1400" dirty="0"/>
              <a:t>, </a:t>
            </a:r>
            <a:r>
              <a:rPr lang="tr-TR" sz="1400" dirty="0"/>
              <a:t>D</a:t>
            </a:r>
            <a:r>
              <a:rPr lang="en-US" sz="1400" dirty="0"/>
              <a:t>.		</a:t>
            </a:r>
            <a:r>
              <a:rPr lang="tr-TR" sz="1400" dirty="0"/>
              <a:t>GENÇ</a:t>
            </a:r>
            <a:r>
              <a:rPr lang="en-US" sz="1400" dirty="0"/>
              <a:t>, </a:t>
            </a:r>
            <a:r>
              <a:rPr lang="tr-TR" sz="1400" dirty="0"/>
              <a:t>E</a:t>
            </a:r>
            <a:r>
              <a:rPr lang="en-US" sz="1400" dirty="0"/>
              <a:t>.</a:t>
            </a:r>
            <a:r>
              <a:rPr lang="tr-TR" sz="1400" dirty="0"/>
              <a:t> </a:t>
            </a:r>
            <a:endParaRPr lang="en-US" sz="1400" dirty="0"/>
          </a:p>
        </p:txBody>
      </p:sp>
    </p:spTree>
    <p:extLst>
      <p:ext uri="{BB962C8B-B14F-4D97-AF65-F5344CB8AC3E}">
        <p14:creationId xmlns:p14="http://schemas.microsoft.com/office/powerpoint/2010/main" val="28361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76EF-74EE-4AE7-9BAD-78AC752A4F98}"/>
              </a:ext>
            </a:extLst>
          </p:cNvPr>
          <p:cNvSpPr>
            <a:spLocks noGrp="1"/>
          </p:cNvSpPr>
          <p:nvPr>
            <p:ph type="title"/>
          </p:nvPr>
        </p:nvSpPr>
        <p:spPr/>
        <p:txBody>
          <a:bodyPr/>
          <a:lstStyle/>
          <a:p>
            <a:r>
              <a:rPr lang="en-US" dirty="0"/>
              <a:t>Self Organizing Maps</a:t>
            </a:r>
          </a:p>
        </p:txBody>
      </p:sp>
      <p:sp>
        <p:nvSpPr>
          <p:cNvPr id="3" name="Content Placeholder 2">
            <a:extLst>
              <a:ext uri="{FF2B5EF4-FFF2-40B4-BE49-F238E27FC236}">
                <a16:creationId xmlns:a16="http://schemas.microsoft.com/office/drawing/2014/main" id="{AF3C3F01-D72C-4FA8-99D6-BD8A42E05E96}"/>
              </a:ext>
            </a:extLst>
          </p:cNvPr>
          <p:cNvSpPr>
            <a:spLocks noGrp="1"/>
          </p:cNvSpPr>
          <p:nvPr>
            <p:ph idx="1"/>
          </p:nvPr>
        </p:nvSpPr>
        <p:spPr>
          <a:xfrm>
            <a:off x="1028700" y="1630680"/>
            <a:ext cx="7200900" cy="4693920"/>
          </a:xfrm>
        </p:spPr>
        <p:txBody>
          <a:bodyPr>
            <a:normAutofit lnSpcReduction="10000"/>
          </a:bodyPr>
          <a:lstStyle/>
          <a:p>
            <a:r>
              <a:rPr lang="en-US" dirty="0"/>
              <a:t>There are three main ways in which a Self-Organizing Map is different from a “standard” ANN:</a:t>
            </a:r>
          </a:p>
          <a:p>
            <a:pPr lvl="1"/>
            <a:r>
              <a:rPr lang="en-US" i="0" dirty="0"/>
              <a:t>A SOM is not a series of layers, but typically a 2D grid of neurons</a:t>
            </a:r>
          </a:p>
          <a:p>
            <a:pPr lvl="1"/>
            <a:r>
              <a:rPr lang="en-US" i="0" dirty="0"/>
              <a:t>They don’t learn by error-correcting, they implement something called competitive learning</a:t>
            </a:r>
          </a:p>
          <a:p>
            <a:pPr lvl="1"/>
            <a:r>
              <a:rPr lang="en-US" i="0" dirty="0"/>
              <a:t>They deal with unsupervised machine learning problems</a:t>
            </a:r>
          </a:p>
          <a:p>
            <a:r>
              <a:rPr lang="en-US" dirty="0"/>
              <a:t>Competitive learning in the case of a SOM refers to the fact that when an input is “presented” to the network, only one of the neurons in the grid will be activated. In a way the neurons on the grid “compete” for each input.</a:t>
            </a:r>
          </a:p>
          <a:p>
            <a:r>
              <a:rPr lang="en-US" dirty="0"/>
              <a:t>The unsupervised aspect of a SOM refers to the idea that you present your inputs to it without associating them with an output. Instead, a </a:t>
            </a:r>
            <a:r>
              <a:rPr lang="en-US" b="1" dirty="0"/>
              <a:t>SOM is used to find structure in your data</a:t>
            </a:r>
            <a:r>
              <a:rPr lang="en-US" dirty="0"/>
              <a:t>.</a:t>
            </a:r>
          </a:p>
          <a:p>
            <a:endParaRPr lang="en-US" dirty="0"/>
          </a:p>
        </p:txBody>
      </p:sp>
      <p:sp>
        <p:nvSpPr>
          <p:cNvPr id="4" name="Slide Number Placeholder 3">
            <a:extLst>
              <a:ext uri="{FF2B5EF4-FFF2-40B4-BE49-F238E27FC236}">
                <a16:creationId xmlns:a16="http://schemas.microsoft.com/office/drawing/2014/main" id="{11DCB1F2-608F-497C-8EAC-7E0510CE8441}"/>
              </a:ext>
            </a:extLst>
          </p:cNvPr>
          <p:cNvSpPr>
            <a:spLocks noGrp="1"/>
          </p:cNvSpPr>
          <p:nvPr>
            <p:ph type="sldNum" sz="quarter" idx="12"/>
          </p:nvPr>
        </p:nvSpPr>
        <p:spPr/>
        <p:txBody>
          <a:bodyPr/>
          <a:lstStyle/>
          <a:p>
            <a:fld id="{42930E81-259F-46C5-A1DC-E399D05F46F2}" type="slidenum">
              <a:rPr lang="en-US" smtClean="0"/>
              <a:t>10</a:t>
            </a:fld>
            <a:endParaRPr lang="en-US"/>
          </a:p>
        </p:txBody>
      </p:sp>
    </p:spTree>
    <p:extLst>
      <p:ext uri="{BB962C8B-B14F-4D97-AF65-F5344CB8AC3E}">
        <p14:creationId xmlns:p14="http://schemas.microsoft.com/office/powerpoint/2010/main" val="421299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D3B4-2212-4647-A117-E41F5D5F9EB4}"/>
              </a:ext>
            </a:extLst>
          </p:cNvPr>
          <p:cNvSpPr>
            <a:spLocks noGrp="1"/>
          </p:cNvSpPr>
          <p:nvPr>
            <p:ph type="title"/>
          </p:nvPr>
        </p:nvSpPr>
        <p:spPr/>
        <p:txBody>
          <a:bodyPr/>
          <a:lstStyle/>
          <a:p>
            <a:r>
              <a:rPr lang="en-US" dirty="0"/>
              <a:t>SOM steps</a:t>
            </a:r>
          </a:p>
        </p:txBody>
      </p:sp>
      <p:sp>
        <p:nvSpPr>
          <p:cNvPr id="3" name="Content Placeholder 2">
            <a:extLst>
              <a:ext uri="{FF2B5EF4-FFF2-40B4-BE49-F238E27FC236}">
                <a16:creationId xmlns:a16="http://schemas.microsoft.com/office/drawing/2014/main" id="{A24FB9B9-66B9-44AE-B8AC-1E40626B15C4}"/>
              </a:ext>
            </a:extLst>
          </p:cNvPr>
          <p:cNvSpPr>
            <a:spLocks noGrp="1"/>
          </p:cNvSpPr>
          <p:nvPr>
            <p:ph idx="1"/>
          </p:nvPr>
        </p:nvSpPr>
        <p:spPr>
          <a:xfrm>
            <a:off x="1028700" y="1512570"/>
            <a:ext cx="7273071" cy="4537710"/>
          </a:xfrm>
        </p:spPr>
        <p:txBody>
          <a:bodyPr>
            <a:normAutofit/>
          </a:bodyPr>
          <a:lstStyle/>
          <a:p>
            <a:pPr marL="457200" indent="-457200">
              <a:buFont typeface="+mj-lt"/>
              <a:buAutoNum type="arabicPeriod"/>
            </a:pPr>
            <a:r>
              <a:rPr lang="en-US" dirty="0"/>
              <a:t>Initialize each node’s weight vector, A, with a random real number</a:t>
            </a:r>
          </a:p>
          <a:p>
            <a:pPr marL="457200" indent="-457200">
              <a:buFont typeface="+mj-lt"/>
              <a:buAutoNum type="arabicPeriod"/>
            </a:pPr>
            <a:r>
              <a:rPr lang="en-US" dirty="0"/>
              <a:t>Take a random input vector from the training data set and feed into input layer</a:t>
            </a:r>
          </a:p>
          <a:p>
            <a:pPr marL="457200" indent="-457200">
              <a:buFont typeface="+mj-lt"/>
              <a:buAutoNum type="arabicPeriod"/>
            </a:pPr>
            <a:r>
              <a:rPr lang="en-US" dirty="0"/>
              <a:t>Every node in the network is examined to calculate which ones’ weights are most like the input vector. The winning node is commonly known as the Best Matching Unit (BMU)</a:t>
            </a:r>
          </a:p>
          <a:p>
            <a:pPr marL="457200" indent="-457200">
              <a:buFont typeface="+mj-lt"/>
              <a:buAutoNum type="arabicPeriod"/>
            </a:pPr>
            <a:r>
              <a:rPr lang="en-US" dirty="0"/>
              <a:t>Determine the neighborhood(radius) of BMU, diminishing each iteration</a:t>
            </a:r>
          </a:p>
          <a:p>
            <a:pPr marL="457200" indent="-457200">
              <a:buFont typeface="+mj-lt"/>
              <a:buAutoNum type="arabicPeriod"/>
            </a:pPr>
            <a:r>
              <a:rPr lang="en-US" dirty="0"/>
              <a:t>Reward the nodes by adjusting weight vector, A, of each node within the neighborhood determined in step 4</a:t>
            </a:r>
          </a:p>
          <a:p>
            <a:pPr marL="457200" indent="-457200">
              <a:buFont typeface="+mj-lt"/>
              <a:buAutoNum type="arabicPeriod"/>
            </a:pPr>
            <a:r>
              <a:rPr lang="en-US" dirty="0"/>
              <a:t>Return to step 2 and repeat the procedure n times</a:t>
            </a:r>
          </a:p>
        </p:txBody>
      </p:sp>
      <p:sp>
        <p:nvSpPr>
          <p:cNvPr id="4" name="Slide Number Placeholder 3">
            <a:extLst>
              <a:ext uri="{FF2B5EF4-FFF2-40B4-BE49-F238E27FC236}">
                <a16:creationId xmlns:a16="http://schemas.microsoft.com/office/drawing/2014/main" id="{1AA7D49B-3B24-4554-B7DF-A31F34043F32}"/>
              </a:ext>
            </a:extLst>
          </p:cNvPr>
          <p:cNvSpPr>
            <a:spLocks noGrp="1"/>
          </p:cNvSpPr>
          <p:nvPr>
            <p:ph type="sldNum" sz="quarter" idx="12"/>
          </p:nvPr>
        </p:nvSpPr>
        <p:spPr/>
        <p:txBody>
          <a:bodyPr/>
          <a:lstStyle/>
          <a:p>
            <a:fld id="{42930E81-259F-46C5-A1DC-E399D05F46F2}" type="slidenum">
              <a:rPr lang="en-US" smtClean="0"/>
              <a:t>11</a:t>
            </a:fld>
            <a:endParaRPr lang="en-US"/>
          </a:p>
        </p:txBody>
      </p:sp>
    </p:spTree>
    <p:extLst>
      <p:ext uri="{BB962C8B-B14F-4D97-AF65-F5344CB8AC3E}">
        <p14:creationId xmlns:p14="http://schemas.microsoft.com/office/powerpoint/2010/main" val="235898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52AC-0508-4A00-8519-77C35F8E5CFE}"/>
              </a:ext>
            </a:extLst>
          </p:cNvPr>
          <p:cNvSpPr>
            <a:spLocks noGrp="1"/>
          </p:cNvSpPr>
          <p:nvPr>
            <p:ph type="title"/>
          </p:nvPr>
        </p:nvSpPr>
        <p:spPr>
          <a:xfrm>
            <a:off x="1087423" y="216016"/>
            <a:ext cx="3652357" cy="857775"/>
          </a:xfrm>
        </p:spPr>
        <p:txBody>
          <a:bodyPr/>
          <a:lstStyle/>
          <a:p>
            <a:r>
              <a:rPr lang="en-US" dirty="0"/>
              <a:t>SOM example</a:t>
            </a:r>
          </a:p>
        </p:txBody>
      </p:sp>
      <p:sp>
        <p:nvSpPr>
          <p:cNvPr id="4" name="Slide Number Placeholder 3">
            <a:extLst>
              <a:ext uri="{FF2B5EF4-FFF2-40B4-BE49-F238E27FC236}">
                <a16:creationId xmlns:a16="http://schemas.microsoft.com/office/drawing/2014/main" id="{CA063B7B-5FE3-4E25-9722-D9F91E497374}"/>
              </a:ext>
            </a:extLst>
          </p:cNvPr>
          <p:cNvSpPr>
            <a:spLocks noGrp="1"/>
          </p:cNvSpPr>
          <p:nvPr>
            <p:ph type="sldNum" sz="quarter" idx="12"/>
          </p:nvPr>
        </p:nvSpPr>
        <p:spPr/>
        <p:txBody>
          <a:bodyPr/>
          <a:lstStyle/>
          <a:p>
            <a:fld id="{42930E81-259F-46C5-A1DC-E399D05F46F2}" type="slidenum">
              <a:rPr lang="en-US" smtClean="0"/>
              <a:t>12</a:t>
            </a:fld>
            <a:endParaRPr lang="en-US"/>
          </a:p>
        </p:txBody>
      </p:sp>
      <p:pic>
        <p:nvPicPr>
          <p:cNvPr id="5" name="Picture 4">
            <a:extLst>
              <a:ext uri="{FF2B5EF4-FFF2-40B4-BE49-F238E27FC236}">
                <a16:creationId xmlns:a16="http://schemas.microsoft.com/office/drawing/2014/main" id="{7DB426A7-86C2-48B7-9582-2385AC3C8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741" y="845682"/>
            <a:ext cx="5535811" cy="5607704"/>
          </a:xfrm>
          <a:prstGeom prst="rect">
            <a:avLst/>
          </a:prstGeom>
        </p:spPr>
      </p:pic>
    </p:spTree>
    <p:extLst>
      <p:ext uri="{BB962C8B-B14F-4D97-AF65-F5344CB8AC3E}">
        <p14:creationId xmlns:p14="http://schemas.microsoft.com/office/powerpoint/2010/main" val="376009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86B1-F313-4F36-AE8D-6457589E1E38}"/>
              </a:ext>
            </a:extLst>
          </p:cNvPr>
          <p:cNvSpPr>
            <a:spLocks noGrp="1"/>
          </p:cNvSpPr>
          <p:nvPr>
            <p:ph type="title"/>
          </p:nvPr>
        </p:nvSpPr>
        <p:spPr>
          <a:xfrm>
            <a:off x="1028700" y="274739"/>
            <a:ext cx="7200900" cy="1485900"/>
          </a:xfrm>
        </p:spPr>
        <p:txBody>
          <a:bodyPr/>
          <a:lstStyle/>
          <a:p>
            <a:r>
              <a:rPr lang="en-US" dirty="0"/>
              <a:t>SOM example continue</a:t>
            </a:r>
          </a:p>
        </p:txBody>
      </p:sp>
      <p:sp>
        <p:nvSpPr>
          <p:cNvPr id="3" name="Slide Number Placeholder 2">
            <a:extLst>
              <a:ext uri="{FF2B5EF4-FFF2-40B4-BE49-F238E27FC236}">
                <a16:creationId xmlns:a16="http://schemas.microsoft.com/office/drawing/2014/main" id="{1D195069-78C1-48F9-99E7-9EFF852CF22F}"/>
              </a:ext>
            </a:extLst>
          </p:cNvPr>
          <p:cNvSpPr>
            <a:spLocks noGrp="1"/>
          </p:cNvSpPr>
          <p:nvPr>
            <p:ph type="sldNum" sz="quarter" idx="12"/>
          </p:nvPr>
        </p:nvSpPr>
        <p:spPr/>
        <p:txBody>
          <a:bodyPr/>
          <a:lstStyle/>
          <a:p>
            <a:fld id="{42930E81-259F-46C5-A1DC-E399D05F46F2}" type="slidenum">
              <a:rPr lang="en-US" smtClean="0"/>
              <a:t>13</a:t>
            </a:fld>
            <a:endParaRPr lang="en-US"/>
          </a:p>
        </p:txBody>
      </p:sp>
      <p:pic>
        <p:nvPicPr>
          <p:cNvPr id="1026" name="Picture 2" descr="poverty map">
            <a:extLst>
              <a:ext uri="{FF2B5EF4-FFF2-40B4-BE49-F238E27FC236}">
                <a16:creationId xmlns:a16="http://schemas.microsoft.com/office/drawing/2014/main" id="{E0D15DA9-2A65-4757-A992-7B0C613E5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420360"/>
            <a:ext cx="7483729" cy="44015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05E68E-97F8-437F-B56A-2000B21052E3}"/>
              </a:ext>
            </a:extLst>
          </p:cNvPr>
          <p:cNvSpPr txBox="1"/>
          <p:nvPr/>
        </p:nvSpPr>
        <p:spPr>
          <a:xfrm>
            <a:off x="1593908" y="5952650"/>
            <a:ext cx="6518246" cy="307777"/>
          </a:xfrm>
          <a:prstGeom prst="rect">
            <a:avLst/>
          </a:prstGeom>
          <a:noFill/>
        </p:spPr>
        <p:txBody>
          <a:bodyPr wrap="square" rtlCol="0">
            <a:spAutoFit/>
          </a:bodyPr>
          <a:lstStyle/>
          <a:p>
            <a:r>
              <a:rPr lang="en-US" sz="1400" dirty="0"/>
              <a:t>Countries organized on a self-organizing map based on indicators related to poverty.</a:t>
            </a:r>
          </a:p>
        </p:txBody>
      </p:sp>
    </p:spTree>
    <p:extLst>
      <p:ext uri="{BB962C8B-B14F-4D97-AF65-F5344CB8AC3E}">
        <p14:creationId xmlns:p14="http://schemas.microsoft.com/office/powerpoint/2010/main" val="134890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86B1-F313-4F36-AE8D-6457589E1E38}"/>
              </a:ext>
            </a:extLst>
          </p:cNvPr>
          <p:cNvSpPr>
            <a:spLocks noGrp="1"/>
          </p:cNvSpPr>
          <p:nvPr>
            <p:ph type="title"/>
          </p:nvPr>
        </p:nvSpPr>
        <p:spPr>
          <a:xfrm>
            <a:off x="1028700" y="274739"/>
            <a:ext cx="7200900" cy="1485900"/>
          </a:xfrm>
        </p:spPr>
        <p:txBody>
          <a:bodyPr/>
          <a:lstStyle/>
          <a:p>
            <a:r>
              <a:rPr lang="en-US" dirty="0"/>
              <a:t>SOM example continue</a:t>
            </a:r>
          </a:p>
        </p:txBody>
      </p:sp>
      <p:sp>
        <p:nvSpPr>
          <p:cNvPr id="3" name="Slide Number Placeholder 2">
            <a:extLst>
              <a:ext uri="{FF2B5EF4-FFF2-40B4-BE49-F238E27FC236}">
                <a16:creationId xmlns:a16="http://schemas.microsoft.com/office/drawing/2014/main" id="{1D195069-78C1-48F9-99E7-9EFF852CF22F}"/>
              </a:ext>
            </a:extLst>
          </p:cNvPr>
          <p:cNvSpPr>
            <a:spLocks noGrp="1"/>
          </p:cNvSpPr>
          <p:nvPr>
            <p:ph type="sldNum" sz="quarter" idx="12"/>
          </p:nvPr>
        </p:nvSpPr>
        <p:spPr/>
        <p:txBody>
          <a:bodyPr/>
          <a:lstStyle/>
          <a:p>
            <a:fld id="{42930E81-259F-46C5-A1DC-E399D05F46F2}" type="slidenum">
              <a:rPr lang="en-US" smtClean="0"/>
              <a:t>14</a:t>
            </a:fld>
            <a:endParaRPr lang="en-US"/>
          </a:p>
        </p:txBody>
      </p:sp>
      <p:pic>
        <p:nvPicPr>
          <p:cNvPr id="5" name="Picture 4">
            <a:extLst>
              <a:ext uri="{FF2B5EF4-FFF2-40B4-BE49-F238E27FC236}">
                <a16:creationId xmlns:a16="http://schemas.microsoft.com/office/drawing/2014/main" id="{781A7A2F-BE28-493F-951E-D8AA7F2CBDF0}"/>
              </a:ext>
            </a:extLst>
          </p:cNvPr>
          <p:cNvPicPr>
            <a:picLocks noChangeAspect="1"/>
          </p:cNvPicPr>
          <p:nvPr/>
        </p:nvPicPr>
        <p:blipFill>
          <a:blip r:embed="rId2"/>
          <a:stretch>
            <a:fillRect/>
          </a:stretch>
        </p:blipFill>
        <p:spPr>
          <a:xfrm>
            <a:off x="3253251" y="968997"/>
            <a:ext cx="5488077" cy="5484389"/>
          </a:xfrm>
          <a:prstGeom prst="rect">
            <a:avLst/>
          </a:prstGeom>
        </p:spPr>
      </p:pic>
      <p:sp>
        <p:nvSpPr>
          <p:cNvPr id="6" name="TextBox 5">
            <a:extLst>
              <a:ext uri="{FF2B5EF4-FFF2-40B4-BE49-F238E27FC236}">
                <a16:creationId xmlns:a16="http://schemas.microsoft.com/office/drawing/2014/main" id="{FE547C37-D053-4079-8EF9-2A6638F2E67A}"/>
              </a:ext>
            </a:extLst>
          </p:cNvPr>
          <p:cNvSpPr txBox="1"/>
          <p:nvPr/>
        </p:nvSpPr>
        <p:spPr>
          <a:xfrm>
            <a:off x="629174" y="968997"/>
            <a:ext cx="2457975" cy="5355312"/>
          </a:xfrm>
          <a:prstGeom prst="rect">
            <a:avLst/>
          </a:prstGeom>
          <a:noFill/>
        </p:spPr>
        <p:txBody>
          <a:bodyPr wrap="square" rtlCol="0">
            <a:spAutoFit/>
          </a:bodyPr>
          <a:lstStyle/>
          <a:p>
            <a:r>
              <a:rPr lang="en-US" b="1" dirty="0"/>
              <a:t>Test chemicals from the Tox21 library were arranged in 651 clusters based on structural similarity. Compared with the library overall, “enriched” clusters showed above-average evidence of harming mitochondria, reflected as a decrease in MMP. Identifying structural features associated with decreased MMP allows researchers to choose appropriate candidate chemicals for further research. </a:t>
            </a:r>
            <a:endParaRPr lang="en-US" dirty="0"/>
          </a:p>
        </p:txBody>
      </p:sp>
    </p:spTree>
    <p:extLst>
      <p:ext uri="{BB962C8B-B14F-4D97-AF65-F5344CB8AC3E}">
        <p14:creationId xmlns:p14="http://schemas.microsoft.com/office/powerpoint/2010/main" val="59882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5D2C-6EB9-4890-80E7-08C9041EA8E5}"/>
              </a:ext>
            </a:extLst>
          </p:cNvPr>
          <p:cNvSpPr>
            <a:spLocks noGrp="1"/>
          </p:cNvSpPr>
          <p:nvPr>
            <p:ph type="title"/>
          </p:nvPr>
        </p:nvSpPr>
        <p:spPr>
          <a:xfrm>
            <a:off x="1028700" y="283128"/>
            <a:ext cx="7200900" cy="1485900"/>
          </a:xfrm>
        </p:spPr>
        <p:txBody>
          <a:bodyPr/>
          <a:lstStyle/>
          <a:p>
            <a:r>
              <a:rPr lang="en-US" dirty="0"/>
              <a:t>SOM visualization methods</a:t>
            </a:r>
          </a:p>
        </p:txBody>
      </p:sp>
      <p:sp>
        <p:nvSpPr>
          <p:cNvPr id="4" name="Slide Number Placeholder 3">
            <a:extLst>
              <a:ext uri="{FF2B5EF4-FFF2-40B4-BE49-F238E27FC236}">
                <a16:creationId xmlns:a16="http://schemas.microsoft.com/office/drawing/2014/main" id="{123886E7-E2B8-44DE-831F-086E0511500B}"/>
              </a:ext>
            </a:extLst>
          </p:cNvPr>
          <p:cNvSpPr>
            <a:spLocks noGrp="1"/>
          </p:cNvSpPr>
          <p:nvPr>
            <p:ph type="sldNum" sz="quarter" idx="12"/>
          </p:nvPr>
        </p:nvSpPr>
        <p:spPr/>
        <p:txBody>
          <a:bodyPr/>
          <a:lstStyle/>
          <a:p>
            <a:fld id="{42930E81-259F-46C5-A1DC-E399D05F46F2}" type="slidenum">
              <a:rPr lang="en-US" smtClean="0"/>
              <a:t>15</a:t>
            </a:fld>
            <a:endParaRPr lang="en-US"/>
          </a:p>
        </p:txBody>
      </p:sp>
      <p:pic>
        <p:nvPicPr>
          <p:cNvPr id="6" name="Picture 5">
            <a:extLst>
              <a:ext uri="{FF2B5EF4-FFF2-40B4-BE49-F238E27FC236}">
                <a16:creationId xmlns:a16="http://schemas.microsoft.com/office/drawing/2014/main" id="{2ED4B590-A1C1-4044-837B-EE84742F6DC7}"/>
              </a:ext>
            </a:extLst>
          </p:cNvPr>
          <p:cNvPicPr>
            <a:picLocks noChangeAspect="1"/>
          </p:cNvPicPr>
          <p:nvPr/>
        </p:nvPicPr>
        <p:blipFill rotWithShape="1">
          <a:blip r:embed="rId2">
            <a:extLst>
              <a:ext uri="{28A0092B-C50C-407E-A947-70E740481C1C}">
                <a14:useLocalDpi xmlns:a14="http://schemas.microsoft.com/office/drawing/2010/main" val="0"/>
              </a:ext>
            </a:extLst>
          </a:blip>
          <a:srcRect l="7953" t="8579" r="9919" b="7654"/>
          <a:stretch/>
        </p:blipFill>
        <p:spPr>
          <a:xfrm>
            <a:off x="1028700" y="1185992"/>
            <a:ext cx="5160600" cy="3386007"/>
          </a:xfrm>
          <a:prstGeom prst="rect">
            <a:avLst/>
          </a:prstGeom>
        </p:spPr>
      </p:pic>
      <p:pic>
        <p:nvPicPr>
          <p:cNvPr id="5" name="Picture 4">
            <a:extLst>
              <a:ext uri="{FF2B5EF4-FFF2-40B4-BE49-F238E27FC236}">
                <a16:creationId xmlns:a16="http://schemas.microsoft.com/office/drawing/2014/main" id="{14A91ACF-365F-4324-8EDC-22EBDD14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000" y="3665743"/>
            <a:ext cx="5276190" cy="3066667"/>
          </a:xfrm>
          <a:prstGeom prst="rect">
            <a:avLst/>
          </a:prstGeom>
        </p:spPr>
      </p:pic>
    </p:spTree>
    <p:extLst>
      <p:ext uri="{BB962C8B-B14F-4D97-AF65-F5344CB8AC3E}">
        <p14:creationId xmlns:p14="http://schemas.microsoft.com/office/powerpoint/2010/main" val="73890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642526-51D1-4176-BFCA-405EB5EF8BF0}"/>
              </a:ext>
            </a:extLst>
          </p:cNvPr>
          <p:cNvSpPr>
            <a:spLocks noGrp="1"/>
          </p:cNvSpPr>
          <p:nvPr>
            <p:ph type="sldNum" sz="quarter" idx="12"/>
          </p:nvPr>
        </p:nvSpPr>
        <p:spPr/>
        <p:txBody>
          <a:bodyPr/>
          <a:lstStyle/>
          <a:p>
            <a:fld id="{42930E81-259F-46C5-A1DC-E399D05F46F2}" type="slidenum">
              <a:rPr lang="en-US" smtClean="0"/>
              <a:t>16</a:t>
            </a:fld>
            <a:endParaRPr lang="en-US"/>
          </a:p>
        </p:txBody>
      </p:sp>
      <p:pic>
        <p:nvPicPr>
          <p:cNvPr id="5" name="Picture 4">
            <a:extLst>
              <a:ext uri="{FF2B5EF4-FFF2-40B4-BE49-F238E27FC236}">
                <a16:creationId xmlns:a16="http://schemas.microsoft.com/office/drawing/2014/main" id="{39BF26D4-7C54-4971-A0C5-34B06BF97FCE}"/>
              </a:ext>
            </a:extLst>
          </p:cNvPr>
          <p:cNvPicPr>
            <a:picLocks noChangeAspect="1"/>
          </p:cNvPicPr>
          <p:nvPr/>
        </p:nvPicPr>
        <p:blipFill>
          <a:blip r:embed="rId2"/>
          <a:stretch>
            <a:fillRect/>
          </a:stretch>
        </p:blipFill>
        <p:spPr>
          <a:xfrm>
            <a:off x="935493" y="125835"/>
            <a:ext cx="7366278" cy="5304094"/>
          </a:xfrm>
          <a:prstGeom prst="rect">
            <a:avLst/>
          </a:prstGeom>
        </p:spPr>
      </p:pic>
      <p:sp>
        <p:nvSpPr>
          <p:cNvPr id="7" name="TextBox 6">
            <a:extLst>
              <a:ext uri="{FF2B5EF4-FFF2-40B4-BE49-F238E27FC236}">
                <a16:creationId xmlns:a16="http://schemas.microsoft.com/office/drawing/2014/main" id="{692821F9-A22B-4423-A11C-64918F1E344E}"/>
              </a:ext>
            </a:extLst>
          </p:cNvPr>
          <p:cNvSpPr txBox="1"/>
          <p:nvPr/>
        </p:nvSpPr>
        <p:spPr>
          <a:xfrm>
            <a:off x="960660" y="5402510"/>
            <a:ext cx="7235384" cy="830997"/>
          </a:xfrm>
          <a:prstGeom prst="rect">
            <a:avLst/>
          </a:prstGeom>
          <a:noFill/>
        </p:spPr>
        <p:txBody>
          <a:bodyPr wrap="square" rtlCol="0">
            <a:spAutoFit/>
          </a:bodyPr>
          <a:lstStyle/>
          <a:p>
            <a:r>
              <a:rPr lang="en-US" sz="1600" dirty="0"/>
              <a:t>The cell </a:t>
            </a:r>
            <a:r>
              <a:rPr lang="en-US" sz="1600" b="1" dirty="0"/>
              <a:t>G5</a:t>
            </a:r>
            <a:r>
              <a:rPr lang="en-US" sz="1600" dirty="0"/>
              <a:t> in all maps, for example, represents “Parasitized” (map II) samples caught in the “Warm” season (map I), which were short in length (map III) and low weight (map IV). The number of parasites per fish (map V) was about 20.</a:t>
            </a:r>
          </a:p>
        </p:txBody>
      </p:sp>
    </p:spTree>
    <p:extLst>
      <p:ext uri="{BB962C8B-B14F-4D97-AF65-F5344CB8AC3E}">
        <p14:creationId xmlns:p14="http://schemas.microsoft.com/office/powerpoint/2010/main" val="73075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9F8E-A67C-491C-8839-75448E5BD8DF}"/>
              </a:ext>
            </a:extLst>
          </p:cNvPr>
          <p:cNvSpPr>
            <a:spLocks noGrp="1"/>
          </p:cNvSpPr>
          <p:nvPr>
            <p:ph type="title"/>
          </p:nvPr>
        </p:nvSpPr>
        <p:spPr/>
        <p:txBody>
          <a:bodyPr/>
          <a:lstStyle/>
          <a:p>
            <a:r>
              <a:rPr lang="tr-TR" dirty="0"/>
              <a:t>Conclusion</a:t>
            </a:r>
            <a:endParaRPr lang="en-US" dirty="0"/>
          </a:p>
        </p:txBody>
      </p:sp>
      <p:sp>
        <p:nvSpPr>
          <p:cNvPr id="3" name="Content Placeholder 2">
            <a:extLst>
              <a:ext uri="{FF2B5EF4-FFF2-40B4-BE49-F238E27FC236}">
                <a16:creationId xmlns:a16="http://schemas.microsoft.com/office/drawing/2014/main" id="{D1F49100-C8CB-44DA-A774-8844BEA0B5FF}"/>
              </a:ext>
            </a:extLst>
          </p:cNvPr>
          <p:cNvSpPr>
            <a:spLocks noGrp="1"/>
          </p:cNvSpPr>
          <p:nvPr>
            <p:ph idx="1"/>
          </p:nvPr>
        </p:nvSpPr>
        <p:spPr/>
        <p:txBody>
          <a:bodyPr>
            <a:normAutofit/>
          </a:bodyPr>
          <a:lstStyle/>
          <a:p>
            <a:r>
              <a:rPr lang="en-US" sz="3600" dirty="0"/>
              <a:t>Although the gnathiid parasite high intensities</a:t>
            </a:r>
            <a:r>
              <a:rPr lang="tr-TR" sz="3600" dirty="0"/>
              <a:t> </a:t>
            </a:r>
            <a:r>
              <a:rPr lang="en-US" sz="3600" dirty="0"/>
              <a:t>were observed in fish, there was no significant effect on the</a:t>
            </a:r>
            <a:r>
              <a:rPr lang="tr-TR" sz="3600" dirty="0"/>
              <a:t> </a:t>
            </a:r>
            <a:r>
              <a:rPr lang="en-US" sz="3600" dirty="0"/>
              <a:t>growth and general health condition of infested fish.</a:t>
            </a:r>
          </a:p>
        </p:txBody>
      </p:sp>
      <p:sp>
        <p:nvSpPr>
          <p:cNvPr id="4" name="Slide Number Placeholder 3">
            <a:extLst>
              <a:ext uri="{FF2B5EF4-FFF2-40B4-BE49-F238E27FC236}">
                <a16:creationId xmlns:a16="http://schemas.microsoft.com/office/drawing/2014/main" id="{2D8414D5-E306-4863-ACF7-A4D179EE0178}"/>
              </a:ext>
            </a:extLst>
          </p:cNvPr>
          <p:cNvSpPr>
            <a:spLocks noGrp="1"/>
          </p:cNvSpPr>
          <p:nvPr>
            <p:ph type="sldNum" sz="quarter" idx="12"/>
          </p:nvPr>
        </p:nvSpPr>
        <p:spPr/>
        <p:txBody>
          <a:bodyPr/>
          <a:lstStyle/>
          <a:p>
            <a:fld id="{42930E81-259F-46C5-A1DC-E399D05F46F2}" type="slidenum">
              <a:rPr lang="en-US" smtClean="0"/>
              <a:t>17</a:t>
            </a:fld>
            <a:endParaRPr lang="en-US"/>
          </a:p>
        </p:txBody>
      </p:sp>
    </p:spTree>
    <p:extLst>
      <p:ext uri="{BB962C8B-B14F-4D97-AF65-F5344CB8AC3E}">
        <p14:creationId xmlns:p14="http://schemas.microsoft.com/office/powerpoint/2010/main" val="160251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51C9-8CD8-4613-B028-E486195AFE8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6A26F22-24FD-46F2-8807-C31D1D3C445D}"/>
              </a:ext>
            </a:extLst>
          </p:cNvPr>
          <p:cNvSpPr>
            <a:spLocks noGrp="1"/>
          </p:cNvSpPr>
          <p:nvPr>
            <p:ph idx="1"/>
          </p:nvPr>
        </p:nvSpPr>
        <p:spPr/>
        <p:txBody>
          <a:bodyPr>
            <a:normAutofit fontScale="70000" lnSpcReduction="20000"/>
          </a:bodyPr>
          <a:lstStyle/>
          <a:p>
            <a:r>
              <a:rPr lang="en-US" dirty="0"/>
              <a:t>https://www.intechopen.com/books/hemodialysis/implementation-and-management-of-strategies-to-set-and-to-achieve-clinical-targets</a:t>
            </a:r>
          </a:p>
          <a:p>
            <a:r>
              <a:rPr lang="en-US" dirty="0"/>
              <a:t>https://hackernoon.com/overview-of-artificial-neural-networks-and-its-applications-2525c1addff7</a:t>
            </a:r>
          </a:p>
          <a:p>
            <a:r>
              <a:rPr lang="en-US" dirty="0"/>
              <a:t>https://en.wikipedia.org/wiki/File:Self_oraganizing_map_cartography.jpg</a:t>
            </a:r>
          </a:p>
          <a:p>
            <a:r>
              <a:rPr lang="en-US" dirty="0"/>
              <a:t>http://www.turingfinance.com/artificial-intelligence-and-statistics-principal-component-analysis-and-self-organizing-maps/</a:t>
            </a:r>
          </a:p>
          <a:p>
            <a:r>
              <a:rPr lang="en-US" dirty="0"/>
              <a:t>Potential Mitochondrial Toxicants - Environmental Health Perspectives - https://www.ncbi.nlm.nih.gov/pmc/articles/PMC4286266/</a:t>
            </a:r>
          </a:p>
          <a:p>
            <a:r>
              <a:rPr lang="en-US" dirty="0"/>
              <a:t>World Poverty Map - http://www.cis.hut.fi/research/som-research/worldmap.html</a:t>
            </a:r>
          </a:p>
          <a:p>
            <a:r>
              <a:rPr lang="en-US" dirty="0"/>
              <a:t>Self-</a:t>
            </a:r>
            <a:r>
              <a:rPr lang="en-US" dirty="0" err="1"/>
              <a:t>Organising</a:t>
            </a:r>
            <a:r>
              <a:rPr lang="en-US" dirty="0"/>
              <a:t> Map Approach to Individual Profiles: Age, Sex and Culture in Internet Dating - http://www.socresonline.org.uk/11/1/suna.html</a:t>
            </a:r>
          </a:p>
          <a:p>
            <a:r>
              <a:rPr lang="en-US" dirty="0" err="1"/>
              <a:t>SOMz</a:t>
            </a:r>
            <a:r>
              <a:rPr lang="en-US" dirty="0"/>
              <a:t>: Self Organizing Maps and random atlas - http://matias-ck.com/mlz/somz.html</a:t>
            </a:r>
          </a:p>
          <a:p>
            <a:endParaRPr lang="en-US" dirty="0"/>
          </a:p>
          <a:p>
            <a:endParaRPr lang="en-US" dirty="0"/>
          </a:p>
        </p:txBody>
      </p:sp>
      <p:sp>
        <p:nvSpPr>
          <p:cNvPr id="4" name="Slide Number Placeholder 3">
            <a:extLst>
              <a:ext uri="{FF2B5EF4-FFF2-40B4-BE49-F238E27FC236}">
                <a16:creationId xmlns:a16="http://schemas.microsoft.com/office/drawing/2014/main" id="{44385E1F-6EBE-43D1-B3A2-6C266BFADBF2}"/>
              </a:ext>
            </a:extLst>
          </p:cNvPr>
          <p:cNvSpPr>
            <a:spLocks noGrp="1"/>
          </p:cNvSpPr>
          <p:nvPr>
            <p:ph type="sldNum" sz="quarter" idx="12"/>
          </p:nvPr>
        </p:nvSpPr>
        <p:spPr/>
        <p:txBody>
          <a:bodyPr/>
          <a:lstStyle/>
          <a:p>
            <a:fld id="{42930E81-259F-46C5-A1DC-E399D05F46F2}" type="slidenum">
              <a:rPr lang="en-US" smtClean="0"/>
              <a:t>18</a:t>
            </a:fld>
            <a:endParaRPr lang="en-US"/>
          </a:p>
        </p:txBody>
      </p:sp>
    </p:spTree>
    <p:extLst>
      <p:ext uri="{BB962C8B-B14F-4D97-AF65-F5344CB8AC3E}">
        <p14:creationId xmlns:p14="http://schemas.microsoft.com/office/powerpoint/2010/main" val="318886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3D27-7290-4BC5-89D0-AE9A47051A32}"/>
              </a:ext>
            </a:extLst>
          </p:cNvPr>
          <p:cNvSpPr>
            <a:spLocks noGrp="1"/>
          </p:cNvSpPr>
          <p:nvPr>
            <p:ph type="title"/>
          </p:nvPr>
        </p:nvSpPr>
        <p:spPr>
          <a:xfrm>
            <a:off x="1100871" y="507107"/>
            <a:ext cx="7200900" cy="1485900"/>
          </a:xfrm>
        </p:spPr>
        <p:txBody>
          <a:bodyPr/>
          <a:lstStyle/>
          <a:p>
            <a:r>
              <a:rPr lang="tr-TR" dirty="0"/>
              <a:t>Abstract</a:t>
            </a:r>
            <a:endParaRPr lang="en-US" dirty="0"/>
          </a:p>
        </p:txBody>
      </p:sp>
      <p:sp>
        <p:nvSpPr>
          <p:cNvPr id="3" name="Content Placeholder 2">
            <a:extLst>
              <a:ext uri="{FF2B5EF4-FFF2-40B4-BE49-F238E27FC236}">
                <a16:creationId xmlns:a16="http://schemas.microsoft.com/office/drawing/2014/main" id="{402671A4-94FB-4BD3-9A0E-943450ADE043}"/>
              </a:ext>
            </a:extLst>
          </p:cNvPr>
          <p:cNvSpPr>
            <a:spLocks noGrp="1"/>
          </p:cNvSpPr>
          <p:nvPr>
            <p:ph idx="1"/>
          </p:nvPr>
        </p:nvSpPr>
        <p:spPr>
          <a:xfrm>
            <a:off x="1100871" y="1468073"/>
            <a:ext cx="7200900" cy="4985313"/>
          </a:xfrm>
        </p:spPr>
        <p:txBody>
          <a:bodyPr>
            <a:noAutofit/>
          </a:bodyPr>
          <a:lstStyle/>
          <a:p>
            <a:r>
              <a:rPr lang="en-US" sz="2800" dirty="0"/>
              <a:t>This is</a:t>
            </a:r>
            <a:r>
              <a:rPr lang="tr-TR" sz="2800" dirty="0"/>
              <a:t> </a:t>
            </a:r>
            <a:r>
              <a:rPr lang="en-US" sz="2800" dirty="0"/>
              <a:t>a study of gnathiid isopod praniza</a:t>
            </a:r>
            <a:r>
              <a:rPr lang="tr-TR" sz="2800" dirty="0"/>
              <a:t> </a:t>
            </a:r>
            <a:r>
              <a:rPr lang="en-US" sz="2800" dirty="0"/>
              <a:t>larvae infesting goldblotch grouper (E</a:t>
            </a:r>
            <a:r>
              <a:rPr lang="tr-TR" sz="2800" dirty="0"/>
              <a:t>pinephelus</a:t>
            </a:r>
            <a:r>
              <a:rPr lang="en-US" sz="2800" dirty="0"/>
              <a:t> Costae) in the northeast</a:t>
            </a:r>
            <a:r>
              <a:rPr lang="tr-TR" sz="2800" dirty="0"/>
              <a:t> </a:t>
            </a:r>
            <a:r>
              <a:rPr lang="en-US" sz="2800" dirty="0"/>
              <a:t>Mediterranean Sea in Iskenderun Bay.</a:t>
            </a:r>
          </a:p>
          <a:p>
            <a:r>
              <a:rPr lang="en-US" sz="2800" dirty="0"/>
              <a:t>This study shows relationship between seasons, length, weight, and isopod</a:t>
            </a:r>
            <a:r>
              <a:rPr lang="tr-TR" sz="2800" dirty="0"/>
              <a:t> </a:t>
            </a:r>
            <a:r>
              <a:rPr lang="en-US" sz="2800" dirty="0"/>
              <a:t>infestation of goldblotch grouper</a:t>
            </a:r>
            <a:r>
              <a:rPr lang="tr-TR" sz="2800" dirty="0"/>
              <a:t>.</a:t>
            </a:r>
          </a:p>
          <a:p>
            <a:r>
              <a:rPr lang="en-US" sz="2800" dirty="0"/>
              <a:t>We have used </a:t>
            </a:r>
            <a:r>
              <a:rPr lang="en-US" sz="2800" b="1" i="1" dirty="0"/>
              <a:t>Self Organizing Maps</a:t>
            </a:r>
            <a:r>
              <a:rPr lang="en-US" sz="2800" dirty="0"/>
              <a:t> to show relations between collected data that can’t be seen directly because of the high dimensionality.</a:t>
            </a:r>
          </a:p>
        </p:txBody>
      </p:sp>
      <p:sp>
        <p:nvSpPr>
          <p:cNvPr id="4" name="Slide Number Placeholder 3">
            <a:extLst>
              <a:ext uri="{FF2B5EF4-FFF2-40B4-BE49-F238E27FC236}">
                <a16:creationId xmlns:a16="http://schemas.microsoft.com/office/drawing/2014/main" id="{88B5C1C9-CF0F-4210-8EE8-B9C125A46FE6}"/>
              </a:ext>
            </a:extLst>
          </p:cNvPr>
          <p:cNvSpPr>
            <a:spLocks noGrp="1"/>
          </p:cNvSpPr>
          <p:nvPr>
            <p:ph type="sldNum" sz="quarter" idx="12"/>
          </p:nvPr>
        </p:nvSpPr>
        <p:spPr/>
        <p:txBody>
          <a:bodyPr/>
          <a:lstStyle/>
          <a:p>
            <a:fld id="{42930E81-259F-46C5-A1DC-E399D05F46F2}" type="slidenum">
              <a:rPr lang="en-US" smtClean="0"/>
              <a:t>2</a:t>
            </a:fld>
            <a:endParaRPr lang="en-US"/>
          </a:p>
        </p:txBody>
      </p:sp>
    </p:spTree>
    <p:extLst>
      <p:ext uri="{BB962C8B-B14F-4D97-AF65-F5344CB8AC3E}">
        <p14:creationId xmlns:p14="http://schemas.microsoft.com/office/powerpoint/2010/main" val="19812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C9BF-8067-4317-A84D-A69CA0815701}"/>
              </a:ext>
            </a:extLst>
          </p:cNvPr>
          <p:cNvSpPr>
            <a:spLocks noGrp="1"/>
          </p:cNvSpPr>
          <p:nvPr>
            <p:ph type="title"/>
          </p:nvPr>
        </p:nvSpPr>
        <p:spPr/>
        <p:txBody>
          <a:bodyPr/>
          <a:lstStyle/>
          <a:p>
            <a:r>
              <a:rPr lang="tr-TR" dirty="0"/>
              <a:t>Data</a:t>
            </a:r>
            <a:endParaRPr lang="en-US" dirty="0"/>
          </a:p>
        </p:txBody>
      </p:sp>
      <p:sp>
        <p:nvSpPr>
          <p:cNvPr id="3" name="Content Placeholder 2">
            <a:extLst>
              <a:ext uri="{FF2B5EF4-FFF2-40B4-BE49-F238E27FC236}">
                <a16:creationId xmlns:a16="http://schemas.microsoft.com/office/drawing/2014/main" id="{BB193F43-17B5-4E9E-AD5A-584B74A0CED9}"/>
              </a:ext>
            </a:extLst>
          </p:cNvPr>
          <p:cNvSpPr>
            <a:spLocks noGrp="1"/>
          </p:cNvSpPr>
          <p:nvPr>
            <p:ph idx="1"/>
          </p:nvPr>
        </p:nvSpPr>
        <p:spPr>
          <a:xfrm>
            <a:off x="1028700" y="1518405"/>
            <a:ext cx="7200900" cy="4840449"/>
          </a:xfrm>
        </p:spPr>
        <p:txBody>
          <a:bodyPr>
            <a:noAutofit/>
          </a:bodyPr>
          <a:lstStyle/>
          <a:p>
            <a:r>
              <a:rPr lang="en-US" sz="2400" dirty="0"/>
              <a:t>The sampling area of this study was the shoreline of Iskenderun Bay.</a:t>
            </a:r>
          </a:p>
          <a:p>
            <a:r>
              <a:rPr lang="en-US" sz="2400" dirty="0"/>
              <a:t>Fish were</a:t>
            </a:r>
            <a:r>
              <a:rPr lang="tr-TR" sz="2400" dirty="0"/>
              <a:t> </a:t>
            </a:r>
            <a:r>
              <a:rPr lang="en-US" sz="2400" dirty="0"/>
              <a:t>sampled </a:t>
            </a:r>
            <a:r>
              <a:rPr lang="en-US" sz="2400" b="1" dirty="0"/>
              <a:t>monthly</a:t>
            </a:r>
            <a:r>
              <a:rPr lang="en-US" sz="2400" dirty="0"/>
              <a:t> from Iskenderun Bay for a period of</a:t>
            </a:r>
            <a:r>
              <a:rPr lang="tr-TR" sz="2400" dirty="0"/>
              <a:t> </a:t>
            </a:r>
            <a:r>
              <a:rPr lang="en-US" sz="2400" b="1" dirty="0"/>
              <a:t>12</a:t>
            </a:r>
            <a:r>
              <a:rPr lang="en-US" sz="2400" dirty="0"/>
              <a:t> months from </a:t>
            </a:r>
            <a:r>
              <a:rPr lang="en-US" sz="2400" b="1" dirty="0"/>
              <a:t>May</a:t>
            </a:r>
            <a:r>
              <a:rPr lang="en-US" sz="2400" dirty="0"/>
              <a:t> to </a:t>
            </a:r>
            <a:r>
              <a:rPr lang="en-US" sz="2400" b="1" dirty="0"/>
              <a:t>April</a:t>
            </a:r>
            <a:r>
              <a:rPr lang="tr-TR" sz="2400" dirty="0"/>
              <a:t>.</a:t>
            </a:r>
            <a:r>
              <a:rPr lang="en-US" sz="2400" dirty="0"/>
              <a:t> A total of 331 goldblotch groupers collected.</a:t>
            </a:r>
          </a:p>
          <a:p>
            <a:r>
              <a:rPr lang="en-US" sz="2400" dirty="0"/>
              <a:t>Samples were collected using different size of spherical fish pots.</a:t>
            </a:r>
            <a:r>
              <a:rPr lang="tr-TR" sz="2400" dirty="0"/>
              <a:t> </a:t>
            </a:r>
            <a:r>
              <a:rPr lang="en-US" sz="2400" dirty="0"/>
              <a:t>Specimens were all females because the sampling was only conducted by using fish pots.</a:t>
            </a:r>
            <a:endParaRPr lang="tr-TR" sz="2400" dirty="0"/>
          </a:p>
          <a:p>
            <a:r>
              <a:rPr lang="en-US" sz="2400" b="1" dirty="0"/>
              <a:t>Gnathia s</a:t>
            </a:r>
            <a:r>
              <a:rPr lang="tr-TR" sz="2400" b="1" dirty="0"/>
              <a:t>p</a:t>
            </a:r>
            <a:r>
              <a:rPr lang="tr-TR" sz="2400" dirty="0"/>
              <a:t>. </a:t>
            </a:r>
            <a:r>
              <a:rPr lang="en-US" sz="2400" dirty="0"/>
              <a:t>was only extracted from the</a:t>
            </a:r>
            <a:br>
              <a:rPr lang="tr-TR" sz="2400" dirty="0"/>
            </a:br>
            <a:r>
              <a:rPr lang="en-US" sz="2400" dirty="0"/>
              <a:t>epithelium of the </a:t>
            </a:r>
            <a:r>
              <a:rPr lang="en-US" sz="2400" b="1" dirty="0"/>
              <a:t>buccal cavity</a:t>
            </a:r>
            <a:r>
              <a:rPr lang="tr-TR" sz="2400" b="1" dirty="0"/>
              <a:t> </a:t>
            </a:r>
            <a:r>
              <a:rPr lang="en-US" sz="2400" dirty="0"/>
              <a:t>and</a:t>
            </a:r>
            <a:br>
              <a:rPr lang="tr-TR" sz="2400" dirty="0"/>
            </a:br>
            <a:r>
              <a:rPr lang="en-US" sz="2400" dirty="0"/>
              <a:t>internal side of the </a:t>
            </a:r>
            <a:r>
              <a:rPr lang="en-US" sz="2400" b="1" dirty="0"/>
              <a:t>gills arch</a:t>
            </a:r>
            <a:r>
              <a:rPr lang="en-US" sz="2400" dirty="0"/>
              <a:t>.</a:t>
            </a:r>
          </a:p>
        </p:txBody>
      </p:sp>
      <p:sp>
        <p:nvSpPr>
          <p:cNvPr id="4" name="Slide Number Placeholder 3">
            <a:extLst>
              <a:ext uri="{FF2B5EF4-FFF2-40B4-BE49-F238E27FC236}">
                <a16:creationId xmlns:a16="http://schemas.microsoft.com/office/drawing/2014/main" id="{7C741221-F30D-473B-97A9-E660FB1B2398}"/>
              </a:ext>
            </a:extLst>
          </p:cNvPr>
          <p:cNvSpPr>
            <a:spLocks noGrp="1"/>
          </p:cNvSpPr>
          <p:nvPr>
            <p:ph type="sldNum" sz="quarter" idx="12"/>
          </p:nvPr>
        </p:nvSpPr>
        <p:spPr/>
        <p:txBody>
          <a:bodyPr/>
          <a:lstStyle/>
          <a:p>
            <a:fld id="{42930E81-259F-46C5-A1DC-E399D05F46F2}" type="slidenum">
              <a:rPr lang="en-US" smtClean="0"/>
              <a:t>3</a:t>
            </a:fld>
            <a:endParaRPr lang="en-US"/>
          </a:p>
        </p:txBody>
      </p:sp>
    </p:spTree>
    <p:extLst>
      <p:ext uri="{BB962C8B-B14F-4D97-AF65-F5344CB8AC3E}">
        <p14:creationId xmlns:p14="http://schemas.microsoft.com/office/powerpoint/2010/main" val="267192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BD3A-CF26-453C-8E60-8B3F3922D2F6}"/>
              </a:ext>
            </a:extLst>
          </p:cNvPr>
          <p:cNvSpPr>
            <a:spLocks noGrp="1"/>
          </p:cNvSpPr>
          <p:nvPr>
            <p:ph type="title"/>
          </p:nvPr>
        </p:nvSpPr>
        <p:spPr>
          <a:xfrm>
            <a:off x="1028700" y="283128"/>
            <a:ext cx="7200900" cy="1485900"/>
          </a:xfrm>
        </p:spPr>
        <p:txBody>
          <a:bodyPr/>
          <a:lstStyle/>
          <a:p>
            <a:r>
              <a:rPr lang="en-US" dirty="0"/>
              <a:t>The goldblotch grouper</a:t>
            </a:r>
            <a:br>
              <a:rPr lang="en-US" dirty="0"/>
            </a:br>
            <a:r>
              <a:rPr lang="en-US" dirty="0"/>
              <a:t>(Epinephelus costae)</a:t>
            </a:r>
          </a:p>
        </p:txBody>
      </p:sp>
      <p:sp>
        <p:nvSpPr>
          <p:cNvPr id="3" name="Content Placeholder 2">
            <a:extLst>
              <a:ext uri="{FF2B5EF4-FFF2-40B4-BE49-F238E27FC236}">
                <a16:creationId xmlns:a16="http://schemas.microsoft.com/office/drawing/2014/main" id="{2A566439-0DFD-4AD7-BB63-5660772E1B59}"/>
              </a:ext>
            </a:extLst>
          </p:cNvPr>
          <p:cNvSpPr>
            <a:spLocks noGrp="1"/>
          </p:cNvSpPr>
          <p:nvPr>
            <p:ph idx="1"/>
          </p:nvPr>
        </p:nvSpPr>
        <p:spPr>
          <a:xfrm>
            <a:off x="1028699" y="1837189"/>
            <a:ext cx="7528071" cy="4389694"/>
          </a:xfrm>
        </p:spPr>
        <p:txBody>
          <a:bodyPr>
            <a:noAutofit/>
          </a:bodyPr>
          <a:lstStyle/>
          <a:p>
            <a:r>
              <a:rPr lang="en-US" sz="2600" dirty="0"/>
              <a:t>The goldblotch grouper is a protogynous hermaphrodite, it matures as female but transforms into male after a sex reversal.</a:t>
            </a:r>
          </a:p>
          <a:p>
            <a:r>
              <a:rPr lang="en-US" sz="2600" dirty="0"/>
              <a:t>The males move slowly and live in caves and shelters and are usually caught by using harpoons.</a:t>
            </a:r>
          </a:p>
          <a:p>
            <a:r>
              <a:rPr lang="en-US" sz="2600" dirty="0"/>
              <a:t>Our samples were collected by using fish pots, resulting in collection of females only.</a:t>
            </a:r>
          </a:p>
          <a:p>
            <a:r>
              <a:rPr lang="en-US" sz="2600" dirty="0"/>
              <a:t>Male groupers are generally caught using harpoons or tridents, not fish pots.</a:t>
            </a:r>
          </a:p>
        </p:txBody>
      </p:sp>
      <p:sp>
        <p:nvSpPr>
          <p:cNvPr id="4" name="Slide Number Placeholder 3">
            <a:extLst>
              <a:ext uri="{FF2B5EF4-FFF2-40B4-BE49-F238E27FC236}">
                <a16:creationId xmlns:a16="http://schemas.microsoft.com/office/drawing/2014/main" id="{DD4EE010-D4B4-4766-B40E-E7AC4C156815}"/>
              </a:ext>
            </a:extLst>
          </p:cNvPr>
          <p:cNvSpPr>
            <a:spLocks noGrp="1"/>
          </p:cNvSpPr>
          <p:nvPr>
            <p:ph type="sldNum" sz="quarter" idx="12"/>
          </p:nvPr>
        </p:nvSpPr>
        <p:spPr/>
        <p:txBody>
          <a:bodyPr/>
          <a:lstStyle/>
          <a:p>
            <a:fld id="{42930E81-259F-46C5-A1DC-E399D05F46F2}" type="slidenum">
              <a:rPr lang="en-US" smtClean="0"/>
              <a:t>4</a:t>
            </a:fld>
            <a:endParaRPr lang="en-US"/>
          </a:p>
        </p:txBody>
      </p:sp>
    </p:spTree>
    <p:extLst>
      <p:ext uri="{BB962C8B-B14F-4D97-AF65-F5344CB8AC3E}">
        <p14:creationId xmlns:p14="http://schemas.microsoft.com/office/powerpoint/2010/main" val="287602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40A6-2479-4D7E-AECC-1118620228D4}"/>
              </a:ext>
            </a:extLst>
          </p:cNvPr>
          <p:cNvSpPr>
            <a:spLocks noGrp="1"/>
          </p:cNvSpPr>
          <p:nvPr>
            <p:ph type="title"/>
          </p:nvPr>
        </p:nvSpPr>
        <p:spPr>
          <a:xfrm>
            <a:off x="1028699" y="685800"/>
            <a:ext cx="7444181" cy="1485900"/>
          </a:xfrm>
        </p:spPr>
        <p:txBody>
          <a:bodyPr/>
          <a:lstStyle/>
          <a:p>
            <a:r>
              <a:rPr lang="en-US" dirty="0"/>
              <a:t>Artificial Neural Network (ANN)</a:t>
            </a:r>
          </a:p>
        </p:txBody>
      </p:sp>
      <p:sp>
        <p:nvSpPr>
          <p:cNvPr id="3" name="Content Placeholder 2">
            <a:extLst>
              <a:ext uri="{FF2B5EF4-FFF2-40B4-BE49-F238E27FC236}">
                <a16:creationId xmlns:a16="http://schemas.microsoft.com/office/drawing/2014/main" id="{97539DEC-985A-41EE-8456-3B7661CBA690}"/>
              </a:ext>
            </a:extLst>
          </p:cNvPr>
          <p:cNvSpPr>
            <a:spLocks noGrp="1"/>
          </p:cNvSpPr>
          <p:nvPr>
            <p:ph idx="1"/>
          </p:nvPr>
        </p:nvSpPr>
        <p:spPr>
          <a:xfrm>
            <a:off x="847288" y="1455488"/>
            <a:ext cx="7625592" cy="4903367"/>
          </a:xfrm>
        </p:spPr>
        <p:txBody>
          <a:bodyPr>
            <a:noAutofit/>
          </a:bodyPr>
          <a:lstStyle/>
          <a:p>
            <a:r>
              <a:rPr lang="en-US" sz="2800" dirty="0"/>
              <a:t>Artificial Neural Networks are the biologically inspired simulations performed on the computer to perform certain specific tasks like clustering, classification, pattern recognition, prediction etc.</a:t>
            </a:r>
          </a:p>
          <a:p>
            <a:r>
              <a:rPr lang="en-US" sz="2800" dirty="0"/>
              <a:t>Each input is multiplied by its corresponding weights. Weights are the information used by the neural network to solve a problem. </a:t>
            </a:r>
            <a:r>
              <a:rPr lang="en-US" sz="2800" b="1" dirty="0"/>
              <a:t>Typically weight represents the strength of the interconnection between neurons inside the neural network.</a:t>
            </a:r>
          </a:p>
          <a:p>
            <a:endParaRPr lang="en-US" sz="2800" dirty="0"/>
          </a:p>
        </p:txBody>
      </p:sp>
      <p:sp>
        <p:nvSpPr>
          <p:cNvPr id="4" name="Slide Number Placeholder 3">
            <a:extLst>
              <a:ext uri="{FF2B5EF4-FFF2-40B4-BE49-F238E27FC236}">
                <a16:creationId xmlns:a16="http://schemas.microsoft.com/office/drawing/2014/main" id="{9A28C595-72B0-475A-BAFA-8E3E626E5D8A}"/>
              </a:ext>
            </a:extLst>
          </p:cNvPr>
          <p:cNvSpPr>
            <a:spLocks noGrp="1"/>
          </p:cNvSpPr>
          <p:nvPr>
            <p:ph type="sldNum" sz="quarter" idx="12"/>
          </p:nvPr>
        </p:nvSpPr>
        <p:spPr/>
        <p:txBody>
          <a:bodyPr/>
          <a:lstStyle/>
          <a:p>
            <a:fld id="{42930E81-259F-46C5-A1DC-E399D05F46F2}" type="slidenum">
              <a:rPr lang="en-US" smtClean="0"/>
              <a:t>5</a:t>
            </a:fld>
            <a:endParaRPr lang="en-US"/>
          </a:p>
        </p:txBody>
      </p:sp>
    </p:spTree>
    <p:extLst>
      <p:ext uri="{BB962C8B-B14F-4D97-AF65-F5344CB8AC3E}">
        <p14:creationId xmlns:p14="http://schemas.microsoft.com/office/powerpoint/2010/main" val="173092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8B45-AA0F-42F3-ADCC-C9AB8DE07C5D}"/>
              </a:ext>
            </a:extLst>
          </p:cNvPr>
          <p:cNvSpPr>
            <a:spLocks noGrp="1"/>
          </p:cNvSpPr>
          <p:nvPr>
            <p:ph type="title"/>
          </p:nvPr>
        </p:nvSpPr>
        <p:spPr>
          <a:xfrm>
            <a:off x="1028700" y="249572"/>
            <a:ext cx="7200900" cy="765495"/>
          </a:xfrm>
        </p:spPr>
        <p:txBody>
          <a:bodyPr/>
          <a:lstStyle/>
          <a:p>
            <a:r>
              <a:rPr lang="en-US" dirty="0"/>
              <a:t>ANN Analogy</a:t>
            </a:r>
          </a:p>
        </p:txBody>
      </p:sp>
      <p:sp>
        <p:nvSpPr>
          <p:cNvPr id="4" name="Slide Number Placeholder 3">
            <a:extLst>
              <a:ext uri="{FF2B5EF4-FFF2-40B4-BE49-F238E27FC236}">
                <a16:creationId xmlns:a16="http://schemas.microsoft.com/office/drawing/2014/main" id="{A592518D-8058-499D-A0CA-A15F891A1BF8}"/>
              </a:ext>
            </a:extLst>
          </p:cNvPr>
          <p:cNvSpPr>
            <a:spLocks noGrp="1"/>
          </p:cNvSpPr>
          <p:nvPr>
            <p:ph type="sldNum" sz="quarter" idx="12"/>
          </p:nvPr>
        </p:nvSpPr>
        <p:spPr/>
        <p:txBody>
          <a:bodyPr/>
          <a:lstStyle/>
          <a:p>
            <a:fld id="{42930E81-259F-46C5-A1DC-E399D05F46F2}" type="slidenum">
              <a:rPr lang="en-US" smtClean="0"/>
              <a:t>6</a:t>
            </a:fld>
            <a:endParaRPr lang="en-US"/>
          </a:p>
        </p:txBody>
      </p:sp>
      <p:pic>
        <p:nvPicPr>
          <p:cNvPr id="9" name="Picture 8">
            <a:extLst>
              <a:ext uri="{FF2B5EF4-FFF2-40B4-BE49-F238E27FC236}">
                <a16:creationId xmlns:a16="http://schemas.microsoft.com/office/drawing/2014/main" id="{0C587A86-28AB-4C4C-82F7-A562E8D7C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779" y="3484256"/>
            <a:ext cx="4489973" cy="2731188"/>
          </a:xfrm>
          <a:prstGeom prst="rect">
            <a:avLst/>
          </a:prstGeom>
        </p:spPr>
      </p:pic>
      <p:pic>
        <p:nvPicPr>
          <p:cNvPr id="14" name="Picture 13">
            <a:extLst>
              <a:ext uri="{FF2B5EF4-FFF2-40B4-BE49-F238E27FC236}">
                <a16:creationId xmlns:a16="http://schemas.microsoft.com/office/drawing/2014/main" id="{30A61A6E-D195-4FF9-B0C7-25776F0D6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284" y="960592"/>
            <a:ext cx="5385732" cy="2285722"/>
          </a:xfrm>
          <a:prstGeom prst="rect">
            <a:avLst/>
          </a:prstGeom>
        </p:spPr>
      </p:pic>
      <p:pic>
        <p:nvPicPr>
          <p:cNvPr id="16" name="Picture 15">
            <a:extLst>
              <a:ext uri="{FF2B5EF4-FFF2-40B4-BE49-F238E27FC236}">
                <a16:creationId xmlns:a16="http://schemas.microsoft.com/office/drawing/2014/main" id="{AF73B52D-7B26-4DBF-92D7-FB3F690F8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72" y="3484256"/>
            <a:ext cx="3943205" cy="2731188"/>
          </a:xfrm>
          <a:prstGeom prst="rect">
            <a:avLst/>
          </a:prstGeom>
        </p:spPr>
      </p:pic>
    </p:spTree>
    <p:extLst>
      <p:ext uri="{BB962C8B-B14F-4D97-AF65-F5344CB8AC3E}">
        <p14:creationId xmlns:p14="http://schemas.microsoft.com/office/powerpoint/2010/main" val="87148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FCA4-E8C3-4342-9D4B-320CE6A43827}"/>
              </a:ext>
            </a:extLst>
          </p:cNvPr>
          <p:cNvSpPr>
            <a:spLocks noGrp="1"/>
          </p:cNvSpPr>
          <p:nvPr>
            <p:ph type="title"/>
          </p:nvPr>
        </p:nvSpPr>
        <p:spPr>
          <a:xfrm>
            <a:off x="1028700" y="685800"/>
            <a:ext cx="7200900" cy="1210112"/>
          </a:xfrm>
        </p:spPr>
        <p:txBody>
          <a:bodyPr>
            <a:normAutofit fontScale="90000"/>
          </a:bodyPr>
          <a:lstStyle/>
          <a:p>
            <a:r>
              <a:rPr lang="en-US" b="1" dirty="0"/>
              <a:t>Popular Neural Network Architectures</a:t>
            </a:r>
            <a:br>
              <a:rPr lang="en-US" b="1" dirty="0"/>
            </a:br>
            <a:endParaRPr lang="en-US" dirty="0"/>
          </a:p>
        </p:txBody>
      </p:sp>
      <p:sp>
        <p:nvSpPr>
          <p:cNvPr id="4" name="Slide Number Placeholder 3">
            <a:extLst>
              <a:ext uri="{FF2B5EF4-FFF2-40B4-BE49-F238E27FC236}">
                <a16:creationId xmlns:a16="http://schemas.microsoft.com/office/drawing/2014/main" id="{7B7B0F03-030F-471A-8037-AA6B7C505B4A}"/>
              </a:ext>
            </a:extLst>
          </p:cNvPr>
          <p:cNvSpPr>
            <a:spLocks noGrp="1"/>
          </p:cNvSpPr>
          <p:nvPr>
            <p:ph type="sldNum" sz="quarter" idx="12"/>
          </p:nvPr>
        </p:nvSpPr>
        <p:spPr/>
        <p:txBody>
          <a:bodyPr/>
          <a:lstStyle/>
          <a:p>
            <a:fld id="{42930E81-259F-46C5-A1DC-E399D05F46F2}" type="slidenum">
              <a:rPr lang="en-US" smtClean="0"/>
              <a:t>7</a:t>
            </a:fld>
            <a:endParaRPr lang="en-US"/>
          </a:p>
        </p:txBody>
      </p:sp>
      <p:pic>
        <p:nvPicPr>
          <p:cNvPr id="5" name="Picture 4">
            <a:extLst>
              <a:ext uri="{FF2B5EF4-FFF2-40B4-BE49-F238E27FC236}">
                <a16:creationId xmlns:a16="http://schemas.microsoft.com/office/drawing/2014/main" id="{0307CFB5-12F7-4B9B-ABF6-93F910804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352" y="1895912"/>
            <a:ext cx="6523809" cy="4571429"/>
          </a:xfrm>
          <a:prstGeom prst="rect">
            <a:avLst/>
          </a:prstGeom>
        </p:spPr>
      </p:pic>
    </p:spTree>
    <p:extLst>
      <p:ext uri="{BB962C8B-B14F-4D97-AF65-F5344CB8AC3E}">
        <p14:creationId xmlns:p14="http://schemas.microsoft.com/office/powerpoint/2010/main" val="279348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A670-8510-454D-BEB0-21CC2B2A4839}"/>
              </a:ext>
            </a:extLst>
          </p:cNvPr>
          <p:cNvSpPr>
            <a:spLocks noGrp="1"/>
          </p:cNvSpPr>
          <p:nvPr>
            <p:ph type="title"/>
          </p:nvPr>
        </p:nvSpPr>
        <p:spPr/>
        <p:txBody>
          <a:bodyPr/>
          <a:lstStyle/>
          <a:p>
            <a:r>
              <a:rPr lang="en-US" dirty="0"/>
              <a:t>Self Organizing Maps</a:t>
            </a:r>
          </a:p>
        </p:txBody>
      </p:sp>
      <p:sp>
        <p:nvSpPr>
          <p:cNvPr id="3" name="Content Placeholder 2">
            <a:extLst>
              <a:ext uri="{FF2B5EF4-FFF2-40B4-BE49-F238E27FC236}">
                <a16:creationId xmlns:a16="http://schemas.microsoft.com/office/drawing/2014/main" id="{E511498B-C06B-4D40-B293-2EA84C5E2BF6}"/>
              </a:ext>
            </a:extLst>
          </p:cNvPr>
          <p:cNvSpPr>
            <a:spLocks noGrp="1"/>
          </p:cNvSpPr>
          <p:nvPr>
            <p:ph idx="1"/>
          </p:nvPr>
        </p:nvSpPr>
        <p:spPr>
          <a:xfrm>
            <a:off x="1028700" y="1757493"/>
            <a:ext cx="7200900" cy="2596393"/>
          </a:xfrm>
        </p:spPr>
        <p:txBody>
          <a:bodyPr>
            <a:normAutofit/>
          </a:bodyPr>
          <a:lstStyle/>
          <a:p>
            <a:r>
              <a:rPr lang="en-US" sz="2800" dirty="0"/>
              <a:t>SOMs are neural networks that employ </a:t>
            </a:r>
            <a:r>
              <a:rPr lang="en-US" sz="2800" b="1" dirty="0"/>
              <a:t>unsupervised </a:t>
            </a:r>
            <a:r>
              <a:rPr lang="en-US" sz="2800" dirty="0"/>
              <a:t>learning</a:t>
            </a:r>
            <a:r>
              <a:rPr lang="en-US" sz="2800" b="1" dirty="0"/>
              <a:t> </a:t>
            </a:r>
            <a:r>
              <a:rPr lang="en-US" sz="2800" dirty="0"/>
              <a:t>methods, mapping their </a:t>
            </a:r>
            <a:r>
              <a:rPr lang="en-US" sz="2800" b="1" dirty="0"/>
              <a:t>weights</a:t>
            </a:r>
            <a:r>
              <a:rPr lang="en-US" sz="2800" dirty="0"/>
              <a:t> to conform to the given input data with a goal of representing </a:t>
            </a:r>
            <a:r>
              <a:rPr lang="en-US" sz="2800" b="1" dirty="0"/>
              <a:t>multidimensional</a:t>
            </a:r>
            <a:r>
              <a:rPr lang="en-US" sz="2800" dirty="0"/>
              <a:t> data in an </a:t>
            </a:r>
            <a:r>
              <a:rPr lang="en-US" sz="2800" b="1" dirty="0"/>
              <a:t>easier</a:t>
            </a:r>
            <a:r>
              <a:rPr lang="en-US" sz="2800" dirty="0"/>
              <a:t> and </a:t>
            </a:r>
            <a:r>
              <a:rPr lang="en-US" sz="2800" b="1" dirty="0"/>
              <a:t>understandable</a:t>
            </a:r>
            <a:r>
              <a:rPr lang="en-US" sz="2800" dirty="0"/>
              <a:t> form for the human eye. </a:t>
            </a:r>
          </a:p>
        </p:txBody>
      </p:sp>
      <p:sp>
        <p:nvSpPr>
          <p:cNvPr id="4" name="Slide Number Placeholder 3">
            <a:extLst>
              <a:ext uri="{FF2B5EF4-FFF2-40B4-BE49-F238E27FC236}">
                <a16:creationId xmlns:a16="http://schemas.microsoft.com/office/drawing/2014/main" id="{076F778D-A62C-43FB-88AC-E2BD467A9B58}"/>
              </a:ext>
            </a:extLst>
          </p:cNvPr>
          <p:cNvSpPr>
            <a:spLocks noGrp="1"/>
          </p:cNvSpPr>
          <p:nvPr>
            <p:ph type="sldNum" sz="quarter" idx="12"/>
          </p:nvPr>
        </p:nvSpPr>
        <p:spPr/>
        <p:txBody>
          <a:bodyPr/>
          <a:lstStyle/>
          <a:p>
            <a:fld id="{42930E81-259F-46C5-A1DC-E399D05F46F2}" type="slidenum">
              <a:rPr lang="en-US" smtClean="0"/>
              <a:t>8</a:t>
            </a:fld>
            <a:endParaRPr lang="en-US"/>
          </a:p>
        </p:txBody>
      </p:sp>
      <p:pic>
        <p:nvPicPr>
          <p:cNvPr id="6" name="Picture 5">
            <a:extLst>
              <a:ext uri="{FF2B5EF4-FFF2-40B4-BE49-F238E27FC236}">
                <a16:creationId xmlns:a16="http://schemas.microsoft.com/office/drawing/2014/main" id="{25A5135E-5056-4947-8A0C-F163AE6A3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01" y="4340568"/>
            <a:ext cx="8003097" cy="2112818"/>
          </a:xfrm>
          <a:prstGeom prst="rect">
            <a:avLst/>
          </a:prstGeom>
        </p:spPr>
      </p:pic>
    </p:spTree>
    <p:extLst>
      <p:ext uri="{BB962C8B-B14F-4D97-AF65-F5344CB8AC3E}">
        <p14:creationId xmlns:p14="http://schemas.microsoft.com/office/powerpoint/2010/main" val="403117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520B-185D-4741-B2CB-7766717BE757}"/>
              </a:ext>
            </a:extLst>
          </p:cNvPr>
          <p:cNvSpPr>
            <a:spLocks noGrp="1"/>
          </p:cNvSpPr>
          <p:nvPr>
            <p:ph type="title"/>
          </p:nvPr>
        </p:nvSpPr>
        <p:spPr/>
        <p:txBody>
          <a:bodyPr/>
          <a:lstStyle/>
          <a:p>
            <a:r>
              <a:rPr lang="tr-TR" dirty="0"/>
              <a:t>Self Organizing Maps</a:t>
            </a:r>
            <a:endParaRPr lang="en-US" dirty="0"/>
          </a:p>
        </p:txBody>
      </p:sp>
      <p:sp>
        <p:nvSpPr>
          <p:cNvPr id="3" name="Content Placeholder 2">
            <a:extLst>
              <a:ext uri="{FF2B5EF4-FFF2-40B4-BE49-F238E27FC236}">
                <a16:creationId xmlns:a16="http://schemas.microsoft.com/office/drawing/2014/main" id="{C10756F8-24DF-462D-845C-AED0F2D93F30}"/>
              </a:ext>
            </a:extLst>
          </p:cNvPr>
          <p:cNvSpPr>
            <a:spLocks noGrp="1"/>
          </p:cNvSpPr>
          <p:nvPr>
            <p:ph idx="1"/>
          </p:nvPr>
        </p:nvSpPr>
        <p:spPr>
          <a:xfrm>
            <a:off x="1028700" y="1598102"/>
            <a:ext cx="7200900" cy="2445391"/>
          </a:xfrm>
        </p:spPr>
        <p:txBody>
          <a:bodyPr/>
          <a:lstStyle/>
          <a:p>
            <a:r>
              <a:rPr lang="en-US" dirty="0"/>
              <a:t>Provide a way of representing multidimensional data in lower dimensional spaces, usually </a:t>
            </a:r>
            <a:r>
              <a:rPr lang="en-US" b="1" dirty="0"/>
              <a:t>one</a:t>
            </a:r>
            <a:r>
              <a:rPr lang="en-US" dirty="0"/>
              <a:t> or </a:t>
            </a:r>
            <a:r>
              <a:rPr lang="en-US" b="1" dirty="0"/>
              <a:t>two</a:t>
            </a:r>
            <a:r>
              <a:rPr lang="en-US" dirty="0"/>
              <a:t> dimensions</a:t>
            </a:r>
          </a:p>
          <a:p>
            <a:r>
              <a:rPr lang="en-US" dirty="0"/>
              <a:t>“Self Organizing” because there is no</a:t>
            </a:r>
            <a:r>
              <a:rPr lang="en-US" b="1" i="1" dirty="0"/>
              <a:t> supervision</a:t>
            </a:r>
          </a:p>
          <a:p>
            <a:r>
              <a:rPr lang="en-US" dirty="0"/>
              <a:t>Attempts to map weights to conform the given input data</a:t>
            </a:r>
          </a:p>
          <a:p>
            <a:r>
              <a:rPr lang="en-US" dirty="0"/>
              <a:t>Neurons that lie close to each other represent clusters with similar properties</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807F8EE-240C-4493-975A-A762480257F9}"/>
              </a:ext>
            </a:extLst>
          </p:cNvPr>
          <p:cNvSpPr>
            <a:spLocks noGrp="1"/>
          </p:cNvSpPr>
          <p:nvPr>
            <p:ph type="sldNum" sz="quarter" idx="12"/>
          </p:nvPr>
        </p:nvSpPr>
        <p:spPr/>
        <p:txBody>
          <a:bodyPr/>
          <a:lstStyle/>
          <a:p>
            <a:fld id="{42930E81-259F-46C5-A1DC-E399D05F46F2}" type="slidenum">
              <a:rPr lang="en-US" smtClean="0"/>
              <a:t>9</a:t>
            </a:fld>
            <a:endParaRPr lang="en-US"/>
          </a:p>
        </p:txBody>
      </p:sp>
      <p:pic>
        <p:nvPicPr>
          <p:cNvPr id="6" name="Picture 5">
            <a:extLst>
              <a:ext uri="{FF2B5EF4-FFF2-40B4-BE49-F238E27FC236}">
                <a16:creationId xmlns:a16="http://schemas.microsoft.com/office/drawing/2014/main" id="{16083E21-2AB5-4946-9C04-73F803E2F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3931447"/>
            <a:ext cx="4099705" cy="2521939"/>
          </a:xfrm>
          <a:prstGeom prst="rect">
            <a:avLst/>
          </a:prstGeom>
        </p:spPr>
      </p:pic>
      <p:pic>
        <p:nvPicPr>
          <p:cNvPr id="8" name="Picture 7">
            <a:extLst>
              <a:ext uri="{FF2B5EF4-FFF2-40B4-BE49-F238E27FC236}">
                <a16:creationId xmlns:a16="http://schemas.microsoft.com/office/drawing/2014/main" id="{A00F9C2A-44EB-47AA-B3CC-3F0A0EBA9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445" y="3576836"/>
            <a:ext cx="4000500" cy="2876550"/>
          </a:xfrm>
          <a:prstGeom prst="rect">
            <a:avLst/>
          </a:prstGeom>
        </p:spPr>
      </p:pic>
    </p:spTree>
    <p:extLst>
      <p:ext uri="{BB962C8B-B14F-4D97-AF65-F5344CB8AC3E}">
        <p14:creationId xmlns:p14="http://schemas.microsoft.com/office/powerpoint/2010/main" val="284637852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1056</TotalTime>
  <Words>986</Words>
  <Application>Microsoft Office PowerPoint</Application>
  <PresentationFormat>On-screen Show (4:3)</PresentationFormat>
  <Paragraphs>78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Franklin Gothic Book</vt:lpstr>
      <vt:lpstr>Crop</vt:lpstr>
      <vt:lpstr>PowerPoint Presentation</vt:lpstr>
      <vt:lpstr>Abstract</vt:lpstr>
      <vt:lpstr>Data</vt:lpstr>
      <vt:lpstr>The goldblotch grouper (Epinephelus costae)</vt:lpstr>
      <vt:lpstr>Artificial Neural Network (ANN)</vt:lpstr>
      <vt:lpstr>ANN Analogy</vt:lpstr>
      <vt:lpstr>Popular Neural Network Architectures </vt:lpstr>
      <vt:lpstr>Self Organizing Maps</vt:lpstr>
      <vt:lpstr>Self Organizing Maps</vt:lpstr>
      <vt:lpstr>Self Organizing Maps</vt:lpstr>
      <vt:lpstr>SOM steps</vt:lpstr>
      <vt:lpstr>SOM example</vt:lpstr>
      <vt:lpstr>SOM example continue</vt:lpstr>
      <vt:lpstr>SOM example continue</vt:lpstr>
      <vt:lpstr>SOM visualization methods</vt:lpstr>
      <vt:lpstr>PowerPoint Presentation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dc:creator>
  <cp:lastModifiedBy>Abbas ELMAS</cp:lastModifiedBy>
  <cp:revision>60</cp:revision>
  <dcterms:created xsi:type="dcterms:W3CDTF">2017-10-08T08:01:19Z</dcterms:created>
  <dcterms:modified xsi:type="dcterms:W3CDTF">2017-10-10T14:45:19Z</dcterms:modified>
</cp:coreProperties>
</file>